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6"/>
  </p:handoutMasterIdLst>
  <p:sldIdLst>
    <p:sldId id="360" r:id="rId2"/>
    <p:sldId id="361" r:id="rId3"/>
    <p:sldId id="362" r:id="rId4"/>
    <p:sldId id="413" r:id="rId5"/>
    <p:sldId id="414" r:id="rId6"/>
    <p:sldId id="410" r:id="rId7"/>
    <p:sldId id="365" r:id="rId8"/>
    <p:sldId id="411" r:id="rId9"/>
    <p:sldId id="366" r:id="rId10"/>
    <p:sldId id="367" r:id="rId11"/>
    <p:sldId id="412" r:id="rId12"/>
    <p:sldId id="368" r:id="rId13"/>
    <p:sldId id="369" r:id="rId14"/>
    <p:sldId id="372" r:id="rId15"/>
    <p:sldId id="370" r:id="rId16"/>
    <p:sldId id="415" r:id="rId17"/>
    <p:sldId id="431" r:id="rId18"/>
    <p:sldId id="371" r:id="rId19"/>
    <p:sldId id="435" r:id="rId20"/>
    <p:sldId id="373" r:id="rId21"/>
    <p:sldId id="374" r:id="rId22"/>
    <p:sldId id="375" r:id="rId23"/>
    <p:sldId id="376" r:id="rId24"/>
    <p:sldId id="377" r:id="rId2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4D8FF"/>
    <a:srgbClr val="D9E6FF"/>
    <a:srgbClr val="E7FDC8"/>
    <a:srgbClr val="EEFED7"/>
    <a:srgbClr val="6F9EE3"/>
    <a:srgbClr val="91B8F8"/>
    <a:srgbClr val="7CA8EA"/>
    <a:srgbClr val="8FB7F7"/>
    <a:srgbClr val="87B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3" autoAdjust="0"/>
    <p:restoredTop sz="94696" autoAdjust="0"/>
  </p:normalViewPr>
  <p:slideViewPr>
    <p:cSldViewPr>
      <p:cViewPr varScale="1">
        <p:scale>
          <a:sx n="121" d="100"/>
          <a:sy n="121" d="100"/>
        </p:scale>
        <p:origin x="102" y="57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897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56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C81617-E39A-451F-BE7F-056B355D80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7DC38-20BB-49D4-AC8F-DF2ECD730A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77AD6039-AFE8-45B1-AAF4-C002CA4321A8}" type="datetimeFigureOut">
              <a:rPr lang="en-US"/>
              <a:pPr>
                <a:defRPr/>
              </a:pPr>
              <a:t>2/17/2025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DF3C31-B84C-4DD8-8B8F-23EE95B3AE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CDE3A-186A-404F-BDCF-A5CA91A164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EC35D4B-3572-4DAC-9596-6B00A6A9FA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noProof="0" dirty="0" err="1"/>
              <a:t>Click</a:t>
            </a:r>
            <a:r>
              <a:rPr lang="es-ES" noProof="0" dirty="0"/>
              <a:t> </a:t>
            </a:r>
            <a:r>
              <a:rPr lang="es-ES" noProof="0" dirty="0" err="1"/>
              <a:t>to</a:t>
            </a:r>
            <a:r>
              <a:rPr lang="es-ES" noProof="0" dirty="0"/>
              <a:t> </a:t>
            </a:r>
            <a:r>
              <a:rPr lang="es-ES" noProof="0" dirty="0" err="1"/>
              <a:t>edit</a:t>
            </a:r>
            <a:r>
              <a:rPr lang="es-ES" noProof="0" dirty="0"/>
              <a:t> Master </a:t>
            </a:r>
            <a:r>
              <a:rPr lang="es-ES" noProof="0" dirty="0" err="1"/>
              <a:t>title</a:t>
            </a:r>
            <a:r>
              <a:rPr lang="es-ES" noProof="0" dirty="0"/>
              <a:t> </a:t>
            </a:r>
            <a:r>
              <a:rPr lang="es-ES" noProof="0" dirty="0" err="1"/>
              <a:t>style</a:t>
            </a:r>
            <a:endParaRPr lang="es-E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Tx/>
              <a:buFont typeface="Arial" panose="020B0604020202020204" pitchFamily="34" charset="0"/>
              <a:buChar char="•"/>
              <a:defRPr/>
            </a:lvl1pPr>
            <a:lvl2pPr marL="742950" indent="-285750">
              <a:buClrTx/>
              <a:buFont typeface="Arial" panose="020B0604020202020204" pitchFamily="34" charset="0"/>
              <a:buChar char="•"/>
              <a:defRPr/>
            </a:lvl2pPr>
            <a:lvl3pPr marL="1143000" indent="-228600">
              <a:buClrTx/>
              <a:buFont typeface="Arial" panose="020B0604020202020204" pitchFamily="34" charset="0"/>
              <a:buChar char="•"/>
              <a:defRPr/>
            </a:lvl3pPr>
            <a:lvl4pPr marL="1600200" indent="-228600">
              <a:buClrTx/>
              <a:buFont typeface="Arial" panose="020B0604020202020204" pitchFamily="34" charset="0"/>
              <a:buChar char="•"/>
              <a:defRPr/>
            </a:lvl4pPr>
            <a:lvl5pPr marL="2057400" indent="-22860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s-ES" noProof="0" dirty="0" err="1"/>
              <a:t>Click</a:t>
            </a:r>
            <a:r>
              <a:rPr lang="es-ES" noProof="0" dirty="0"/>
              <a:t> </a:t>
            </a:r>
            <a:r>
              <a:rPr lang="es-ES" noProof="0" dirty="0" err="1"/>
              <a:t>to</a:t>
            </a:r>
            <a:r>
              <a:rPr lang="es-ES" noProof="0" dirty="0"/>
              <a:t> </a:t>
            </a:r>
            <a:r>
              <a:rPr lang="es-ES" noProof="0" dirty="0" err="1"/>
              <a:t>edit</a:t>
            </a:r>
            <a:r>
              <a:rPr lang="es-ES" noProof="0" dirty="0"/>
              <a:t> Master </a:t>
            </a:r>
            <a:r>
              <a:rPr lang="es-ES" noProof="0" dirty="0" err="1"/>
              <a:t>text</a:t>
            </a:r>
            <a:r>
              <a:rPr lang="es-ES" noProof="0" dirty="0"/>
              <a:t> </a:t>
            </a:r>
            <a:r>
              <a:rPr lang="es-ES" noProof="0" dirty="0" err="1"/>
              <a:t>styles</a:t>
            </a:r>
            <a:endParaRPr lang="es-ES" noProof="0" dirty="0"/>
          </a:p>
          <a:p>
            <a:pPr lvl="1"/>
            <a:r>
              <a:rPr lang="es-ES" noProof="0" dirty="0" err="1"/>
              <a:t>Second</a:t>
            </a:r>
            <a:r>
              <a:rPr lang="es-ES" noProof="0" dirty="0"/>
              <a:t> </a:t>
            </a:r>
            <a:r>
              <a:rPr lang="es-ES" noProof="0" dirty="0" err="1"/>
              <a:t>level</a:t>
            </a:r>
            <a:endParaRPr lang="es-ES" noProof="0" dirty="0"/>
          </a:p>
          <a:p>
            <a:pPr lvl="2"/>
            <a:r>
              <a:rPr lang="es-ES" noProof="0" dirty="0" err="1"/>
              <a:t>Third</a:t>
            </a:r>
            <a:r>
              <a:rPr lang="es-ES" noProof="0" dirty="0"/>
              <a:t> </a:t>
            </a:r>
            <a:r>
              <a:rPr lang="es-ES" noProof="0" dirty="0" err="1"/>
              <a:t>level</a:t>
            </a:r>
            <a:endParaRPr lang="es-ES" noProof="0" dirty="0"/>
          </a:p>
          <a:p>
            <a:pPr lvl="3"/>
            <a:r>
              <a:rPr lang="es-ES" noProof="0" dirty="0" err="1"/>
              <a:t>Fourth</a:t>
            </a:r>
            <a:r>
              <a:rPr lang="es-ES" noProof="0" dirty="0"/>
              <a:t> </a:t>
            </a:r>
            <a:r>
              <a:rPr lang="es-ES" noProof="0" dirty="0" err="1"/>
              <a:t>level</a:t>
            </a:r>
            <a:endParaRPr lang="es-ES" noProof="0" dirty="0"/>
          </a:p>
          <a:p>
            <a:pPr lvl="4"/>
            <a:r>
              <a:rPr lang="es-ES" noProof="0" dirty="0" err="1"/>
              <a:t>Fifth</a:t>
            </a:r>
            <a:r>
              <a:rPr lang="es-ES" noProof="0" dirty="0"/>
              <a:t> </a:t>
            </a:r>
            <a:r>
              <a:rPr lang="es-ES" noProof="0" dirty="0" err="1"/>
              <a:t>level</a:t>
            </a:r>
            <a:endParaRPr lang="es-ES" noProof="0" dirty="0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98F8AADD-DB8D-497A-80FF-B86AA73C4D2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D6199B-3C8D-457A-B0E9-3218872D22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1514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86E39FB1-FBAB-4AEF-9BAD-5A1C2808AA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492F46-1F74-4C29-9ACE-E7243234DD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7782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CFDFE"/>
            </a:gs>
            <a:gs pos="74001">
              <a:srgbClr val="E0F1F2"/>
            </a:gs>
            <a:gs pos="83000">
              <a:srgbClr val="E0F1F2"/>
            </a:gs>
            <a:gs pos="100000">
              <a:srgbClr val="EBF6F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992F2543-AD63-4376-A368-545094E321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048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762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 noProof="0" dirty="0"/>
              <a:t>Haga clic para editar el estilo del título principal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26A5387-A7B4-45E7-BA58-532383F69F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 noProof="0" dirty="0"/>
              <a:t>Haga clic para editar los estilos de texto maestro</a:t>
            </a:r>
          </a:p>
          <a:p>
            <a:pPr lvl="1"/>
            <a:r>
              <a:rPr lang="es-ES" altLang="en-US" noProof="0" dirty="0"/>
              <a:t>Segundo nivel</a:t>
            </a:r>
          </a:p>
          <a:p>
            <a:pPr lvl="2"/>
            <a:r>
              <a:rPr lang="es-ES" altLang="en-US" noProof="0" dirty="0"/>
              <a:t>Tercer nivel</a:t>
            </a:r>
          </a:p>
          <a:p>
            <a:pPr lvl="3"/>
            <a:r>
              <a:rPr lang="es-ES" altLang="en-US" noProof="0" dirty="0"/>
              <a:t>Cuarto nivel</a:t>
            </a:r>
          </a:p>
          <a:p>
            <a:pPr lvl="4"/>
            <a:r>
              <a:rPr lang="es-ES" altLang="en-US" noProof="0" dirty="0"/>
              <a:t>Quinto nivel</a:t>
            </a: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EB632D76-08CD-4C04-BFA8-B834A7ACFB0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C03DC75F-7C0C-49D3-A21A-D864C3DCD066}" type="slidenum">
              <a:rPr lang="en-US" altLang="en-US"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7DC4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7DC4"/>
          </a:solidFill>
          <a:latin typeface="Arial" pitchFamily="34" charset="0"/>
          <a:cs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7DC4"/>
          </a:solidFill>
          <a:latin typeface="Arial" pitchFamily="34" charset="0"/>
          <a:cs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7DC4"/>
          </a:solidFill>
          <a:latin typeface="Arial" pitchFamily="34" charset="0"/>
          <a:cs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7DC4"/>
          </a:solidFill>
          <a:latin typeface="Arial" pitchFamily="34" charset="0"/>
          <a:cs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rgbClr val="270A70"/>
          </a:solidFill>
          <a:latin typeface="Arial" pitchFamily="34" charset="0"/>
          <a:cs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rgbClr val="270A70"/>
          </a:solidFill>
          <a:latin typeface="Arial" pitchFamily="34" charset="0"/>
          <a:cs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rgbClr val="270A70"/>
          </a:solidFill>
          <a:latin typeface="Arial" pitchFamily="34" charset="0"/>
          <a:cs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rgbClr val="270A70"/>
          </a:solidFill>
          <a:latin typeface="Arial" pitchFamily="34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4211BB"/>
        </a:buClr>
        <a:buFont typeface="Arial" pitchFamily="34" charset="0"/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4211BB"/>
        </a:buClr>
        <a:buFont typeface="Arial" pitchFamily="34" charset="0"/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4211BB"/>
        </a:buClr>
        <a:buFont typeface="Arial" pitchFamily="34" charset="0"/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4211BB"/>
        </a:buClr>
        <a:buFont typeface="Arial" pitchFamily="34" charset="0"/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17" Type="http://schemas.openxmlformats.org/officeDocument/2006/relationships/image" Target="../media/image24.png"/><Relationship Id="rId2" Type="http://schemas.openxmlformats.org/officeDocument/2006/relationships/image" Target="../media/image25.png"/><Relationship Id="rId16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image" Target="../media/image3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Relationship Id="rId1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noProof="0" dirty="0">
                <a:solidFill>
                  <a:schemeClr val="accent2"/>
                </a:solidFill>
              </a:rPr>
              <a:t>Una mejor implementación de la clase Array</a:t>
            </a:r>
            <a:endParaRPr lang="es-ES" altLang="en-US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905000"/>
            <a:ext cx="82296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s-ES_tradnl" sz="2400" kern="0" dirty="0"/>
              <a:t>Nombre del archivo: Array.py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4DA962-B693-48E6-ACE7-1E5BAED9C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42" y="2699259"/>
            <a:ext cx="7416000" cy="899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19AEFD-139C-452B-8B16-CCB771DF5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442" y="3604261"/>
            <a:ext cx="7416000" cy="5310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68E61E-2016-4CE9-B7E6-FE9724F526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442" y="4137734"/>
            <a:ext cx="7416000" cy="7130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56953A-0B2D-4154-9080-D5E3302F62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442" y="4852209"/>
            <a:ext cx="7416000" cy="7139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8924BE-CBA9-48F9-8FEF-D442EAC629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442" y="5543453"/>
            <a:ext cx="7416000" cy="70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84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Búsqueda lineal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447800"/>
            <a:ext cx="822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GB" sz="2400" kern="0" dirty="0"/>
              <a:t>El algoritmo de búsqueda utilizado en la herramienta de visualización de </a:t>
            </a:r>
            <a:r>
              <a:rPr lang="en-GB" sz="2400" kern="0" dirty="0" err="1"/>
              <a:t>arreglo</a:t>
            </a:r>
            <a:r>
              <a:rPr lang="en-GB" sz="2400" kern="0" dirty="0"/>
              <a:t> (no </a:t>
            </a:r>
            <a:r>
              <a:rPr lang="en-GB" sz="2400" kern="0" dirty="0" err="1"/>
              <a:t>ordenado</a:t>
            </a:r>
            <a:r>
              <a:rPr lang="en-GB" sz="2400" kern="0" dirty="0"/>
              <a:t>) se denomina búsqueda lineal.</a:t>
            </a:r>
          </a:p>
          <a:p>
            <a:r>
              <a:rPr lang="en-GB" sz="2400" kern="0" dirty="0"/>
              <a:t>Una búsqueda lineal funciona como si alguien pasara el dedo por una lista de elementos para encontrar una coincidencia.</a:t>
            </a:r>
          </a:p>
          <a:p>
            <a:pPr lvl="1"/>
            <a:r>
              <a:rPr lang="en-GB" sz="2000" kern="0" dirty="0"/>
              <a:t>En la visualización, una flecha roja avanza hasta que encuentra una coincidencia o alcanza el límite </a:t>
            </a:r>
            <a:r>
              <a:rPr lang="en-GB" sz="2000" kern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nItems</a:t>
            </a:r>
            <a:r>
              <a:rPr lang="en-GB" sz="2000" kern="0" dirty="0"/>
              <a:t>.</a:t>
            </a:r>
            <a:endParaRPr lang="en-US" sz="1600" kern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A6A847-53AE-4093-80C3-3D8F761AA3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4572000"/>
            <a:ext cx="5430008" cy="205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140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6FECA004-932D-4E38-B822-0654FFD484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noProof="0" dirty="0"/>
              <a:t>Temas</a:t>
            </a: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698BC4CC-9734-41AE-83DB-1CFE7D3A75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La herramienta de visualización de arreglos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Uso de listas en Python para implementar la clase Array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Herramienta de visualización de arreglos ordenados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noProof="0" dirty="0">
                <a:solidFill>
                  <a:schemeClr val="accent2"/>
                </a:solidFill>
              </a:rPr>
              <a:t>Búsqueda binaria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Código Python para una clase de arreglo ordenado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Almacenamiento de objetos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¿Por qué no utilizar arreglos para todo?</a:t>
            </a:r>
          </a:p>
        </p:txBody>
      </p:sp>
    </p:spTree>
    <p:extLst>
      <p:ext uri="{BB962C8B-B14F-4D97-AF65-F5344CB8AC3E}">
        <p14:creationId xmlns:p14="http://schemas.microsoft.com/office/powerpoint/2010/main" val="2654878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Búsqueda binaria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676400"/>
            <a:ext cx="8229600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s-ES" sz="2400" dirty="0"/>
              <a:t>La ventaja de utilizar un arreglo ordenado se hace evidente al emplear una búsqueda binaria</a:t>
            </a:r>
            <a:r>
              <a:rPr lang="es-ES" sz="2400" kern="0" dirty="0"/>
              <a:t>.</a:t>
            </a:r>
          </a:p>
          <a:p>
            <a:pPr lvl="1"/>
            <a:r>
              <a:rPr lang="es-ES" sz="2000" kern="0" dirty="0"/>
              <a:t>La búsqueda binaria es mucho más rápida que una búsqueda lineal, especialmente para arreglos grandes.</a:t>
            </a:r>
          </a:p>
          <a:p>
            <a:pPr lvl="1"/>
            <a:r>
              <a:rPr lang="es-ES" sz="2000" kern="0" dirty="0"/>
              <a:t>Este algoritmo </a:t>
            </a:r>
            <a:r>
              <a:rPr lang="es-ES" sz="2000" dirty="0"/>
              <a:t>tiene su origen en los juegos de adivinanza.</a:t>
            </a:r>
            <a:endParaRPr lang="es-ES" sz="1600" kern="0" dirty="0"/>
          </a:p>
        </p:txBody>
      </p:sp>
    </p:spTree>
    <p:extLst>
      <p:ext uri="{BB962C8B-B14F-4D97-AF65-F5344CB8AC3E}">
        <p14:creationId xmlns:p14="http://schemas.microsoft.com/office/powerpoint/2010/main" val="1696770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El juego de los números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447800"/>
            <a:ext cx="822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s-ES" sz="2400" kern="0" dirty="0"/>
              <a:t>En el juego ‘Adivina un número’, </a:t>
            </a:r>
            <a:r>
              <a:rPr lang="es-ES" sz="2400" dirty="0"/>
              <a:t>un amigo piensa en un número entre 1 y 100 y te pide que lo adivines. </a:t>
            </a:r>
            <a:r>
              <a:rPr lang="es-ES" sz="2400" kern="0" dirty="0"/>
              <a:t>Después, </a:t>
            </a:r>
            <a:r>
              <a:rPr lang="es-ES" sz="2400" dirty="0"/>
              <a:t>te dará una de estas tres respuestas</a:t>
            </a:r>
            <a:r>
              <a:rPr lang="es-ES" sz="2400" kern="0" dirty="0"/>
              <a:t>:</a:t>
            </a:r>
          </a:p>
          <a:p>
            <a:pPr lvl="1">
              <a:spcAft>
                <a:spcPts val="600"/>
              </a:spcAft>
            </a:pPr>
            <a:r>
              <a:rPr lang="es-ES" sz="2000" kern="0" dirty="0"/>
              <a:t>El número en el que estoy</a:t>
            </a:r>
            <a:br>
              <a:rPr lang="es-ES" sz="2000" kern="0" dirty="0"/>
            </a:br>
            <a:r>
              <a:rPr lang="es-ES" sz="2000" kern="0" dirty="0"/>
              <a:t>pensando es más grande, o</a:t>
            </a:r>
          </a:p>
          <a:p>
            <a:pPr lvl="1">
              <a:spcAft>
                <a:spcPts val="600"/>
              </a:spcAft>
            </a:pPr>
            <a:r>
              <a:rPr lang="es-ES" sz="2000" kern="0" dirty="0"/>
              <a:t>El número en el que estoy</a:t>
            </a:r>
            <a:br>
              <a:rPr lang="es-ES" sz="2000" kern="0" dirty="0"/>
            </a:br>
            <a:r>
              <a:rPr lang="es-ES" sz="2000" kern="0" dirty="0"/>
              <a:t>pensando es más pequeño, o</a:t>
            </a:r>
          </a:p>
          <a:p>
            <a:pPr lvl="1">
              <a:spcAft>
                <a:spcPts val="600"/>
              </a:spcAft>
            </a:pPr>
            <a:r>
              <a:rPr lang="es-ES" sz="2000" kern="0" dirty="0"/>
              <a:t>Has acertado.</a:t>
            </a:r>
            <a:endParaRPr lang="es-ES" sz="1200" kern="0" dirty="0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44AE458A-0BE6-4FD9-89F7-30BFB371A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2783707"/>
            <a:ext cx="4152466" cy="390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9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Ejemplo de adivinanza numérica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44AE458A-0BE6-4FD9-89F7-30BFB371A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1600200"/>
            <a:ext cx="1409266" cy="1326026"/>
          </a:xfrm>
          <a:prstGeom prst="rect">
            <a:avLst/>
          </a:prstGeom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97C782AF-CF2B-4A27-837C-266B4D2F32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2648007"/>
              </p:ext>
            </p:extLst>
          </p:nvPr>
        </p:nvGraphicFramePr>
        <p:xfrm>
          <a:off x="1066800" y="1828800"/>
          <a:ext cx="6096000" cy="4226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8956801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79945911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2710807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80866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400" dirty="0">
                          <a:solidFill>
                            <a:schemeClr val="accent2"/>
                          </a:solidFill>
                        </a:rPr>
                        <a:t>Número de paso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400" dirty="0">
                          <a:solidFill>
                            <a:schemeClr val="accent2"/>
                          </a:solidFill>
                        </a:rPr>
                        <a:t>Número adivinado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400" dirty="0">
                          <a:solidFill>
                            <a:schemeClr val="accent2"/>
                          </a:solidFill>
                        </a:rPr>
                        <a:t>Resultado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400" dirty="0">
                          <a:solidFill>
                            <a:schemeClr val="accent2"/>
                          </a:solidFill>
                        </a:rPr>
                        <a:t>Rango de valores posibles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582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400" dirty="0"/>
                        <a:t>1-100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917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380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688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108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721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4978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826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356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4878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47607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2387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El juego de los números –</a:t>
            </a:r>
            <a:br>
              <a:rPr lang="es-ES" altLang="en-US" sz="4400" noProof="0" dirty="0">
                <a:solidFill>
                  <a:schemeClr val="accent2"/>
                </a:solidFill>
              </a:rPr>
            </a:br>
            <a:r>
              <a:rPr lang="es-ES" altLang="en-US" dirty="0">
                <a:solidFill>
                  <a:schemeClr val="accent2"/>
                </a:solidFill>
              </a:rPr>
              <a:t>optimizado</a:t>
            </a:r>
            <a:endParaRPr lang="es-ES" altLang="en-US" sz="4400" noProof="0" dirty="0">
              <a:solidFill>
                <a:schemeClr val="accent2"/>
              </a:solidFill>
            </a:endParaRP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676400"/>
            <a:ext cx="82296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s-ES" sz="2400" kern="0" dirty="0"/>
              <a:t>Para encontrar el número con el menor número de intentos, siempre debes empezar por 50.</a:t>
            </a:r>
          </a:p>
          <a:p>
            <a:pPr>
              <a:spcAft>
                <a:spcPts val="600"/>
              </a:spcAft>
            </a:pPr>
            <a:r>
              <a:rPr lang="es-ES" sz="2400" kern="0" dirty="0"/>
              <a:t>Si tu amigo te dice que su numero es mas grande, deduces que el número</a:t>
            </a:r>
            <a:br>
              <a:rPr lang="es-ES" sz="2400" kern="0" dirty="0"/>
            </a:br>
            <a:r>
              <a:rPr lang="es-ES" sz="2400" kern="0" dirty="0"/>
              <a:t>está entre:</a:t>
            </a:r>
          </a:p>
          <a:p>
            <a:pPr>
              <a:spcAft>
                <a:spcPts val="600"/>
              </a:spcAft>
            </a:pPr>
            <a:r>
              <a:rPr lang="es-ES" sz="2400" kern="0" dirty="0"/>
              <a:t>51 y 100, por lo que tu </a:t>
            </a:r>
            <a:br>
              <a:rPr lang="es-ES" sz="2400" kern="0" dirty="0"/>
            </a:br>
            <a:r>
              <a:rPr lang="es-ES" sz="2400" kern="0" dirty="0"/>
              <a:t>siguiente intento </a:t>
            </a:r>
            <a:br>
              <a:rPr lang="es-ES" sz="2400" kern="0" dirty="0"/>
            </a:br>
            <a:r>
              <a:rPr lang="es-ES" sz="2400" kern="0" dirty="0"/>
              <a:t>debería ser:</a:t>
            </a:r>
          </a:p>
          <a:p>
            <a:pPr>
              <a:spcAft>
                <a:spcPts val="600"/>
              </a:spcAft>
            </a:pPr>
            <a:r>
              <a:rPr lang="es-ES" sz="2400" kern="0" dirty="0"/>
              <a:t>75 (a medio camino </a:t>
            </a:r>
            <a:br>
              <a:rPr lang="es-ES" sz="2400" kern="0" dirty="0"/>
            </a:br>
            <a:r>
              <a:rPr lang="es-ES" sz="2400" kern="0" dirty="0"/>
              <a:t>entre 51 y 100).</a:t>
            </a:r>
          </a:p>
          <a:p>
            <a:pPr>
              <a:spcAft>
                <a:spcPts val="600"/>
              </a:spcAft>
            </a:pPr>
            <a:endParaRPr lang="es-ES" sz="2400" kern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1FDC0F3-4461-46E8-9580-DBA92601ADF7}"/>
              </a:ext>
            </a:extLst>
          </p:cNvPr>
          <p:cNvGrpSpPr/>
          <p:nvPr/>
        </p:nvGrpSpPr>
        <p:grpSpPr>
          <a:xfrm>
            <a:off x="5181600" y="3200400"/>
            <a:ext cx="3466666" cy="3261904"/>
            <a:chOff x="5181600" y="3200400"/>
            <a:chExt cx="3466666" cy="3261904"/>
          </a:xfrm>
        </p:grpSpPr>
        <p:pic>
          <p:nvPicPr>
            <p:cNvPr id="3" name="Picture 2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44AE458A-0BE6-4FD9-89F7-30BFB371A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1600" y="3200400"/>
              <a:ext cx="3466666" cy="3261904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6FA1172-3504-4DD0-98B3-B88D6FF4D302}"/>
                </a:ext>
              </a:extLst>
            </p:cNvPr>
            <p:cNvSpPr txBox="1"/>
            <p:nvPr/>
          </p:nvSpPr>
          <p:spPr>
            <a:xfrm>
              <a:off x="7696200" y="3810000"/>
              <a:ext cx="609600" cy="523220"/>
            </a:xfrm>
            <a:prstGeom prst="rect">
              <a:avLst/>
            </a:prstGeom>
            <a:gradFill>
              <a:gsLst>
                <a:gs pos="2000">
                  <a:srgbClr val="EEFED7"/>
                </a:gs>
                <a:gs pos="100000">
                  <a:srgbClr val="E7FDC8"/>
                </a:gs>
              </a:gsLst>
              <a:lin ang="5400000" scaled="1"/>
            </a:gradFill>
          </p:spPr>
          <p:txBody>
            <a:bodyPr wrap="square" rtlCol="0">
              <a:spAutoFit/>
            </a:bodyPr>
            <a:lstStyle/>
            <a:p>
              <a:r>
                <a:rPr lang="es-ES" sz="2800" dirty="0"/>
                <a:t>50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885972-E1FF-4A6F-9C69-0ED9843461D3}"/>
                </a:ext>
              </a:extLst>
            </p:cNvPr>
            <p:cNvSpPr txBox="1"/>
            <p:nvPr/>
          </p:nvSpPr>
          <p:spPr>
            <a:xfrm>
              <a:off x="5524500" y="4002687"/>
              <a:ext cx="609600" cy="523220"/>
            </a:xfrm>
            <a:prstGeom prst="rect">
              <a:avLst/>
            </a:prstGeom>
            <a:gradFill flip="none" rotWithShape="1">
              <a:gsLst>
                <a:gs pos="7000">
                  <a:srgbClr val="91B8F8"/>
                </a:gs>
                <a:gs pos="100000">
                  <a:srgbClr val="6F9EE3"/>
                </a:gs>
              </a:gsLst>
              <a:lin ang="5400000" scaled="1"/>
              <a:tileRect/>
            </a:gradFill>
          </p:spPr>
          <p:txBody>
            <a:bodyPr wrap="square" rtlCol="0">
              <a:spAutoFit/>
            </a:bodyPr>
            <a:lstStyle/>
            <a:p>
              <a:r>
                <a:rPr lang="es-ES" sz="2800" dirty="0"/>
                <a:t>63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981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El juego de los números –</a:t>
            </a:r>
            <a:br>
              <a:rPr lang="es-ES" altLang="en-US" sz="4400" noProof="0" dirty="0">
                <a:solidFill>
                  <a:schemeClr val="accent2"/>
                </a:solidFill>
              </a:rPr>
            </a:br>
            <a:r>
              <a:rPr lang="es-ES" altLang="en-US" dirty="0">
                <a:solidFill>
                  <a:schemeClr val="accent2"/>
                </a:solidFill>
              </a:rPr>
              <a:t>optimizado</a:t>
            </a:r>
            <a:endParaRPr lang="es-ES" altLang="en-US" sz="4400" noProof="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9817E4-5692-4060-B391-54CA4B353E86}"/>
              </a:ext>
            </a:extLst>
          </p:cNvPr>
          <p:cNvSpPr txBox="1"/>
          <p:nvPr/>
        </p:nvSpPr>
        <p:spPr>
          <a:xfrm>
            <a:off x="609600" y="1524000"/>
            <a:ext cx="7924800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s-ES" sz="2400" b="1" kern="0" dirty="0">
                <a:latin typeface="+mn-lt"/>
                <a:cs typeface="+mn-cs"/>
              </a:rPr>
              <a:t>Si te dice que su numero es mas bajo, deduces que el número está entre: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s-ES" sz="2400" b="1" kern="0" dirty="0">
                <a:latin typeface="+mn-lt"/>
                <a:cs typeface="+mn-cs"/>
              </a:rPr>
              <a:t> 1 y 49, y tu siguiente suposición debería ser: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s-ES" sz="2400" b="1" kern="0" dirty="0">
                <a:latin typeface="+mn-lt"/>
                <a:cs typeface="+mn-cs"/>
              </a:rPr>
              <a:t> 25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s-ES" sz="2400" b="1" kern="0" dirty="0">
                <a:latin typeface="+mn-lt"/>
                <a:cs typeface="+mn-cs"/>
              </a:rPr>
              <a:t>Cada suposición permite dividir por la mitad la gama de valores posibles.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s-ES" sz="2400" b="1" kern="0" dirty="0">
                <a:latin typeface="+mn-lt"/>
                <a:cs typeface="+mn-cs"/>
              </a:rPr>
              <a:t>Al final, si aún no lo has</a:t>
            </a:r>
            <a:br>
              <a:rPr lang="es-ES" sz="2400" b="1" kern="0" dirty="0">
                <a:latin typeface="+mn-lt"/>
                <a:cs typeface="+mn-cs"/>
              </a:rPr>
            </a:br>
            <a:r>
              <a:rPr lang="es-ES" sz="2400" b="1" kern="0" dirty="0">
                <a:latin typeface="+mn-lt"/>
                <a:cs typeface="+mn-cs"/>
              </a:rPr>
              <a:t>encontrado en una de las</a:t>
            </a:r>
            <a:br>
              <a:rPr lang="es-ES" sz="2400" b="1" kern="0" dirty="0">
                <a:latin typeface="+mn-lt"/>
                <a:cs typeface="+mn-cs"/>
              </a:rPr>
            </a:br>
            <a:r>
              <a:rPr lang="es-ES" sz="2400" b="1" kern="0" dirty="0">
                <a:latin typeface="+mn-lt"/>
                <a:cs typeface="+mn-cs"/>
              </a:rPr>
              <a:t>primeras adivinanzas, el</a:t>
            </a:r>
            <a:br>
              <a:rPr lang="es-ES" sz="2400" b="1" kern="0" dirty="0">
                <a:latin typeface="+mn-lt"/>
                <a:cs typeface="+mn-cs"/>
              </a:rPr>
            </a:br>
            <a:r>
              <a:rPr lang="es-ES" sz="2400" b="1" kern="0" dirty="0">
                <a:latin typeface="+mn-lt"/>
                <a:cs typeface="+mn-cs"/>
              </a:rPr>
              <a:t>rango sólo tiene un número,</a:t>
            </a:r>
            <a:br>
              <a:rPr lang="es-ES" sz="2400" b="1" kern="0" dirty="0">
                <a:latin typeface="+mn-lt"/>
                <a:cs typeface="+mn-cs"/>
              </a:rPr>
            </a:br>
            <a:r>
              <a:rPr lang="es-ES" sz="2400" b="1" kern="0" dirty="0">
                <a:latin typeface="+mn-lt"/>
                <a:cs typeface="+mn-cs"/>
              </a:rPr>
              <a:t>y ése es la respuesta.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B9B3B66-A6CD-4671-99B9-16B2E7119962}"/>
              </a:ext>
            </a:extLst>
          </p:cNvPr>
          <p:cNvGrpSpPr/>
          <p:nvPr/>
        </p:nvGrpSpPr>
        <p:grpSpPr>
          <a:xfrm>
            <a:off x="5334000" y="3429000"/>
            <a:ext cx="3466666" cy="3261904"/>
            <a:chOff x="5334000" y="3200400"/>
            <a:chExt cx="3466666" cy="326190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1383FF8-2453-4D5E-8212-9882234FEFFD}"/>
                </a:ext>
              </a:extLst>
            </p:cNvPr>
            <p:cNvGrpSpPr/>
            <p:nvPr/>
          </p:nvGrpSpPr>
          <p:grpSpPr>
            <a:xfrm>
              <a:off x="5334000" y="3200400"/>
              <a:ext cx="3466666" cy="3261904"/>
              <a:chOff x="5181600" y="3200400"/>
              <a:chExt cx="3466666" cy="3261904"/>
            </a:xfrm>
          </p:grpSpPr>
          <p:pic>
            <p:nvPicPr>
              <p:cNvPr id="7" name="Picture 6" descr="A picture containing text&#10;&#10;Description automatically generated">
                <a:extLst>
                  <a:ext uri="{FF2B5EF4-FFF2-40B4-BE49-F238E27FC236}">
                    <a16:creationId xmlns:a16="http://schemas.microsoft.com/office/drawing/2014/main" id="{31E4805C-EBC8-4520-A756-7A72263B3B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81600" y="3200400"/>
                <a:ext cx="3466666" cy="3261904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520EC22-41F4-4543-8437-F7590BC0A0BC}"/>
                  </a:ext>
                </a:extLst>
              </p:cNvPr>
              <p:cNvSpPr txBox="1"/>
              <p:nvPr/>
            </p:nvSpPr>
            <p:spPr>
              <a:xfrm>
                <a:off x="7696200" y="3810000"/>
                <a:ext cx="609600" cy="523220"/>
              </a:xfrm>
              <a:prstGeom prst="rect">
                <a:avLst/>
              </a:prstGeom>
              <a:gradFill>
                <a:gsLst>
                  <a:gs pos="2000">
                    <a:srgbClr val="EEFED7"/>
                  </a:gs>
                  <a:gs pos="100000">
                    <a:srgbClr val="E7FDC8"/>
                  </a:gs>
                </a:gsLst>
                <a:lin ang="5400000" scaled="1"/>
              </a:gradFill>
            </p:spPr>
            <p:txBody>
              <a:bodyPr wrap="square" rtlCol="0">
                <a:spAutoFit/>
              </a:bodyPr>
              <a:lstStyle/>
              <a:p>
                <a:r>
                  <a:rPr lang="es-ES" sz="2800" dirty="0"/>
                  <a:t>50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BC1912E-FB2C-4C6A-BA0A-A6FBC4335036}"/>
                  </a:ext>
                </a:extLst>
              </p:cNvPr>
              <p:cNvSpPr txBox="1"/>
              <p:nvPr/>
            </p:nvSpPr>
            <p:spPr>
              <a:xfrm>
                <a:off x="5524500" y="4002687"/>
                <a:ext cx="609600" cy="523220"/>
              </a:xfrm>
              <a:prstGeom prst="rect">
                <a:avLst/>
              </a:prstGeom>
              <a:gradFill flip="none" rotWithShape="1">
                <a:gsLst>
                  <a:gs pos="7000">
                    <a:srgbClr val="91B8F8"/>
                  </a:gs>
                  <a:gs pos="100000">
                    <a:srgbClr val="6F9EE3"/>
                  </a:gs>
                </a:gsLst>
                <a:lin ang="5400000" scaled="1"/>
                <a:tileRect/>
              </a:gradFill>
            </p:spPr>
            <p:txBody>
              <a:bodyPr wrap="square" rtlCol="0">
                <a:spAutoFit/>
              </a:bodyPr>
              <a:lstStyle/>
              <a:p>
                <a:r>
                  <a:rPr lang="es-ES" sz="2800" dirty="0"/>
                  <a:t>33</a:t>
                </a: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D34102F-FF1E-49ED-B8FB-3D6EF7B2F987}"/>
                </a:ext>
              </a:extLst>
            </p:cNvPr>
            <p:cNvSpPr txBox="1"/>
            <p:nvPr/>
          </p:nvSpPr>
          <p:spPr>
            <a:xfrm>
              <a:off x="6705600" y="4648200"/>
              <a:ext cx="838200" cy="349702"/>
            </a:xfrm>
            <a:prstGeom prst="rect">
              <a:avLst/>
            </a:prstGeom>
            <a:gradFill flip="none" rotWithShape="1">
              <a:gsLst>
                <a:gs pos="7000">
                  <a:srgbClr val="D9E6FF"/>
                </a:gs>
                <a:gs pos="100000">
                  <a:srgbClr val="C4D8FF"/>
                </a:gs>
              </a:gsLst>
              <a:lin ang="5400000" scaled="1"/>
              <a:tileRect/>
            </a:gradFill>
          </p:spPr>
          <p:txBody>
            <a:bodyPr wrap="square" lIns="0" tIns="36000" rIns="0" bIns="36000" rtlCol="0">
              <a:spAutoFit/>
            </a:bodyPr>
            <a:lstStyle/>
            <a:p>
              <a:r>
                <a:rPr lang="es-ES" dirty="0" err="1"/>
                <a:t>Smaller</a:t>
              </a:r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138562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Ejemplo de una</a:t>
            </a:r>
            <a:br>
              <a:rPr lang="es-ES" altLang="en-US" sz="4400" noProof="0" dirty="0">
                <a:solidFill>
                  <a:schemeClr val="accent2"/>
                </a:solidFill>
              </a:rPr>
            </a:br>
            <a:r>
              <a:rPr lang="es-ES" altLang="en-US" sz="4400" noProof="0" dirty="0">
                <a:solidFill>
                  <a:schemeClr val="accent2"/>
                </a:solidFill>
              </a:rPr>
              <a:t>búsqueda binaria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527673" y="5486400"/>
            <a:ext cx="8006727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s-ES" sz="2000" kern="0" dirty="0"/>
              <a:t>El número correcto se identifica en sólo 7 intentos.</a:t>
            </a:r>
          </a:p>
          <a:p>
            <a:r>
              <a:rPr lang="es-ES" sz="2000" kern="0" dirty="0"/>
              <a:t>Este es el número máximo de adivinanzas, independientemente del número elegido por tu amigo.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164C79-0568-4654-92DA-496AFBFCA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516" y="1663110"/>
            <a:ext cx="6228696" cy="10174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233761-7A7D-4CBB-9A1B-E983092D8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75" y="2646957"/>
            <a:ext cx="3013254" cy="4174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E86A996-2EE7-48C0-A29D-2F349021F9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2833" y="2653887"/>
            <a:ext cx="3248053" cy="4043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D33ACEF-0AEC-4F3F-B0B2-2BB707F3E8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875" y="3019452"/>
            <a:ext cx="3013254" cy="41089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5911A30-9F5F-4A5A-BC05-F8419429D3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6311" y="3029239"/>
            <a:ext cx="3254575" cy="4174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4AA7C8A-C9A6-489C-A7A3-A37A109149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4875" y="3402692"/>
            <a:ext cx="3006732" cy="40437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BDAE6C1-6821-4CC5-BC5D-DBAAAF2AF6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72437" y="3395262"/>
            <a:ext cx="3261098" cy="40437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5D742F5-6A4E-48A1-A408-8E4110AD7A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4875" y="3767626"/>
            <a:ext cx="3013254" cy="40437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616D723-805B-4C42-AA7E-6EC6AE5671F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56311" y="3781292"/>
            <a:ext cx="3254575" cy="39785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53212F2-0338-4C38-84E1-8BDBD1A27D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4875" y="4144344"/>
            <a:ext cx="3000210" cy="39785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A8698A8-3D1B-4F46-B83A-1AA9C373B00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62833" y="4148223"/>
            <a:ext cx="3248053" cy="41089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1CE4328-E6FD-43A1-9F0A-C62289F8F5C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4875" y="4498539"/>
            <a:ext cx="3000210" cy="39785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17219FC-4744-4C19-BD09-9875824F11E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56311" y="4498539"/>
            <a:ext cx="3254575" cy="41089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0082DA0-88E4-494A-8513-CA16C5308E8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94875" y="4864381"/>
            <a:ext cx="3000210" cy="404376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FFC3B78-213E-4B06-9893-C5D29F5172D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862833" y="4874635"/>
            <a:ext cx="3248053" cy="39785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0A36C77-1D41-4764-AFDE-7FB8EF5F3A28}"/>
              </a:ext>
            </a:extLst>
          </p:cNvPr>
          <p:cNvGrpSpPr/>
          <p:nvPr/>
        </p:nvGrpSpPr>
        <p:grpSpPr>
          <a:xfrm>
            <a:off x="7239000" y="1313054"/>
            <a:ext cx="1667131" cy="1542613"/>
            <a:chOff x="7239000" y="1313054"/>
            <a:chExt cx="1667131" cy="1542613"/>
          </a:xfrm>
        </p:grpSpPr>
        <p:pic>
          <p:nvPicPr>
            <p:cNvPr id="27" name="Picture 26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0277BEAB-242F-4515-A7E6-8B040E422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9000" y="1313054"/>
              <a:ext cx="1667131" cy="1542613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AD77FD2-AA05-45EE-B691-51E0F6735C2E}"/>
                </a:ext>
              </a:extLst>
            </p:cNvPr>
            <p:cNvSpPr txBox="1"/>
            <p:nvPr/>
          </p:nvSpPr>
          <p:spPr>
            <a:xfrm>
              <a:off x="8448279" y="1601345"/>
              <a:ext cx="293159" cy="288147"/>
            </a:xfrm>
            <a:prstGeom prst="rect">
              <a:avLst/>
            </a:prstGeom>
            <a:gradFill>
              <a:gsLst>
                <a:gs pos="2000">
                  <a:srgbClr val="EEFED7"/>
                </a:gs>
                <a:gs pos="100000">
                  <a:srgbClr val="E7FDC8"/>
                </a:gs>
              </a:gsLst>
              <a:lin ang="5400000" scaled="1"/>
            </a:gradFill>
          </p:spPr>
          <p:txBody>
            <a:bodyPr wrap="square" lIns="36000" tIns="36000" rIns="36000" bIns="36000" rtlCol="0">
              <a:spAutoFit/>
            </a:bodyPr>
            <a:lstStyle/>
            <a:p>
              <a:r>
                <a:rPr lang="es-ES" sz="1400" dirty="0"/>
                <a:t>50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45364CC-AA57-4AB5-B945-DD3CECFED98E}"/>
                </a:ext>
              </a:extLst>
            </p:cNvPr>
            <p:cNvSpPr txBox="1"/>
            <p:nvPr/>
          </p:nvSpPr>
          <p:spPr>
            <a:xfrm>
              <a:off x="7403902" y="1692470"/>
              <a:ext cx="293159" cy="288147"/>
            </a:xfrm>
            <a:prstGeom prst="rect">
              <a:avLst/>
            </a:prstGeom>
            <a:gradFill flip="none" rotWithShape="1">
              <a:gsLst>
                <a:gs pos="7000">
                  <a:srgbClr val="91B8F8"/>
                </a:gs>
                <a:gs pos="100000">
                  <a:srgbClr val="6F9EE3"/>
                </a:gs>
              </a:gsLst>
              <a:lin ang="5400000" scaled="1"/>
              <a:tileRect/>
            </a:gradFill>
          </p:spPr>
          <p:txBody>
            <a:bodyPr wrap="square" lIns="36000" tIns="36000" rIns="36000" bIns="36000" rtlCol="0">
              <a:spAutoFit/>
            </a:bodyPr>
            <a:lstStyle/>
            <a:p>
              <a:r>
                <a:rPr lang="es-ES" sz="1400" dirty="0"/>
                <a:t>33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178F238-2016-4F28-9B31-48F291C03E28}"/>
                </a:ext>
              </a:extLst>
            </p:cNvPr>
            <p:cNvSpPr txBox="1"/>
            <p:nvPr/>
          </p:nvSpPr>
          <p:spPr>
            <a:xfrm>
              <a:off x="7898607" y="1997745"/>
              <a:ext cx="403093" cy="174851"/>
            </a:xfrm>
            <a:prstGeom prst="rect">
              <a:avLst/>
            </a:prstGeom>
            <a:gradFill flip="none" rotWithShape="1">
              <a:gsLst>
                <a:gs pos="7000">
                  <a:srgbClr val="D9E6FF"/>
                </a:gs>
                <a:gs pos="100000">
                  <a:srgbClr val="C4D8FF"/>
                </a:gs>
              </a:gsLst>
              <a:lin ang="5400000" scaled="1"/>
              <a:tileRect/>
            </a:gradFill>
          </p:spPr>
          <p:txBody>
            <a:bodyPr wrap="square" lIns="0" tIns="36000" rIns="0" bIns="0" rtlCol="0">
              <a:spAutoFit/>
            </a:bodyPr>
            <a:lstStyle/>
            <a:p>
              <a:r>
                <a:rPr lang="es-ES" sz="900" dirty="0" err="1"/>
                <a:t>Smaller</a:t>
              </a:r>
              <a:endParaRPr lang="es-ES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8825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Búsqueda binaria Cont.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685800" y="1447800"/>
            <a:ext cx="7620000" cy="90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s-ES" sz="2400" kern="0" dirty="0"/>
              <a:t>En una búsqueda binaria, cada adivinanza divide el rango de valores posibles por la mitad.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3BAD1-0B0B-4084-A6A1-D99300F90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833" y="4708053"/>
            <a:ext cx="3060000" cy="10088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5322A6-A871-4A01-BBD6-CAA2F35C0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892" y="4708053"/>
            <a:ext cx="3060000" cy="10088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C48A251-C46F-4722-81CC-F18AE54F1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6899" y="5954214"/>
            <a:ext cx="1512000" cy="49849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62B4913-7929-4199-AC5D-A135A1585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8833" y="5954214"/>
            <a:ext cx="1512000" cy="49849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6F05A90-9A05-45E1-AB34-678D74DD8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435826"/>
            <a:ext cx="6172200" cy="203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248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Búsqueda binaria Cont.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685800" y="1905000"/>
            <a:ext cx="76200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s-ES" sz="2400" kern="0" dirty="0"/>
              <a:t>El número de suposiciones necesarias es mucho menor que si se utiliza la búsqueda lineal.</a:t>
            </a:r>
          </a:p>
          <a:p>
            <a:pPr>
              <a:spcAft>
                <a:spcPts val="600"/>
              </a:spcAft>
            </a:pPr>
            <a:r>
              <a:rPr lang="es-ES" sz="2400" kern="0" dirty="0"/>
              <a:t>Si se utilizara una búsqueda lineal, adivinando primero el 1, luego el 2, luego el 3 y así sucesivamente, encontrar el número llevaría, de media cuantos intentos?</a:t>
            </a:r>
          </a:p>
          <a:p>
            <a:pPr lvl="1">
              <a:spcAft>
                <a:spcPts val="600"/>
              </a:spcAft>
            </a:pPr>
            <a:r>
              <a:rPr lang="es-ES" sz="2000" kern="0" dirty="0"/>
              <a:t>50 intentos.</a:t>
            </a:r>
          </a:p>
        </p:txBody>
      </p:sp>
    </p:spTree>
    <p:extLst>
      <p:ext uri="{BB962C8B-B14F-4D97-AF65-F5344CB8AC3E}">
        <p14:creationId xmlns:p14="http://schemas.microsoft.com/office/powerpoint/2010/main" val="2363514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noProof="0" dirty="0">
                <a:solidFill>
                  <a:schemeClr val="accent2"/>
                </a:solidFill>
              </a:rPr>
              <a:t>Una mejor implementación de la clase Array Cont.</a:t>
            </a:r>
            <a:endParaRPr lang="es-ES" altLang="en-US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447800"/>
            <a:ext cx="822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endParaRPr lang="en-US" sz="2000" kern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2D1810-98B7-40BC-8B0D-807E642DB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731" y="1676400"/>
            <a:ext cx="7430537" cy="11050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D3B2CF-1E23-46CA-951F-13DCA119B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731" y="2781454"/>
            <a:ext cx="7440063" cy="5620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39ACD1-4C5F-4F3C-8A46-E468A13430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351" y="3343507"/>
            <a:ext cx="7430537" cy="20005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39C1BC-67F4-4114-A870-5398F8597D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87" y="5344036"/>
            <a:ext cx="7440063" cy="70494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A1D3501-F099-41F3-A820-B052B44A7646}"/>
              </a:ext>
            </a:extLst>
          </p:cNvPr>
          <p:cNvSpPr/>
          <p:nvPr/>
        </p:nvSpPr>
        <p:spPr bwMode="auto">
          <a:xfrm>
            <a:off x="1981200" y="4038600"/>
            <a:ext cx="2209800" cy="228600"/>
          </a:xfrm>
          <a:prstGeom prst="rect">
            <a:avLst/>
          </a:prstGeom>
          <a:noFill/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610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Búsqueda binaria en la herramienta de visualización arreglo ordenado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2362200"/>
            <a:ext cx="82296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s-ES" sz="2400" kern="0" dirty="0"/>
              <a:t>Cambiando el juego ‘Adivina un número’ por el juego ‘Dónde está un número’ (el índice), se puede utilizar la misma estrategia de búsqueda en el arreglo ordenado.</a:t>
            </a:r>
          </a:p>
          <a:p>
            <a:pPr>
              <a:spcAft>
                <a:spcPts val="600"/>
              </a:spcAft>
            </a:pPr>
            <a:r>
              <a:rPr lang="es-ES" sz="2400" kern="0" dirty="0"/>
              <a:t>Los índices van de 0 a N-1, por lo que hay que buscar en el mismo tipo de rango.</a:t>
            </a:r>
          </a:p>
          <a:p>
            <a:pPr>
              <a:spcAft>
                <a:spcPts val="600"/>
              </a:spcAft>
            </a:pPr>
            <a:r>
              <a:rPr lang="es-ES" sz="2400" kern="0" dirty="0"/>
              <a:t>Se puede empezar por el ítem central del arreglo y luego reducir el rango en función de lo que se encuentre allí.</a:t>
            </a:r>
          </a:p>
        </p:txBody>
      </p:sp>
    </p:spTree>
    <p:extLst>
      <p:ext uri="{BB962C8B-B14F-4D97-AF65-F5344CB8AC3E}">
        <p14:creationId xmlns:p14="http://schemas.microsoft.com/office/powerpoint/2010/main" val="1563657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Ejemplo de ejecución - Búsqueda</a:t>
            </a:r>
          </a:p>
        </p:txBody>
      </p:sp>
      <p:pic>
        <p:nvPicPr>
          <p:cNvPr id="4" name="Ordered Array 2022-09-29 17-18-09">
            <a:hlinkClick r:id="" action="ppaction://media"/>
            <a:extLst>
              <a:ext uri="{FF2B5EF4-FFF2-40B4-BE49-F238E27FC236}">
                <a16:creationId xmlns:a16="http://schemas.microsoft.com/office/drawing/2014/main" id="{9580CA38-EB46-4CAA-9EBB-7AFF14ED18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9700" y="1417320"/>
            <a:ext cx="6324600" cy="486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779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Búsqueda con duplicados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447800"/>
            <a:ext cx="822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s-ES" sz="2400" kern="0" dirty="0"/>
              <a:t>Si basta con encontrar un único elemento coincidente, entonces da igual que el arreglo tenga duplicados o no.</a:t>
            </a:r>
          </a:p>
          <a:p>
            <a:pPr lvl="1"/>
            <a:r>
              <a:rPr lang="es-ES" sz="2000" kern="0" dirty="0"/>
              <a:t>Cuando encuentres el primero, habrás terminado (log</a:t>
            </a:r>
            <a:r>
              <a:rPr lang="es-ES" sz="2000" kern="0" baseline="-25000" dirty="0"/>
              <a:t>2</a:t>
            </a:r>
            <a:r>
              <a:rPr lang="es-ES" sz="2000" kern="0" dirty="0"/>
              <a:t>(N)).</a:t>
            </a:r>
          </a:p>
          <a:p>
            <a:r>
              <a:rPr lang="es-ES" sz="2400" kern="0" dirty="0"/>
              <a:t>Si la búsqueda debe devolver todos los elementos coincidentes, el algoritmo de búsqueda binaria sólo encuentra uno de ellos. </a:t>
            </a:r>
          </a:p>
          <a:p>
            <a:pPr lvl="1"/>
            <a:r>
              <a:rPr lang="es-ES" sz="2000" kern="0" dirty="0"/>
              <a:t>A continuación, tendrá que encontrar cualquier duplicado a la izquierda o a la derecha del descubierto por la búsqueda binaria.</a:t>
            </a:r>
          </a:p>
          <a:p>
            <a:pPr lvl="1"/>
            <a:r>
              <a:rPr lang="es-ES" sz="2000" kern="0" dirty="0"/>
              <a:t>Por ejemplo con una búsqueda lineal, y necesitaría buscar sólo en el último rango lo a hi explorado por la búsqueda binaria. </a:t>
            </a:r>
          </a:p>
          <a:p>
            <a:pPr lvl="2"/>
            <a:r>
              <a:rPr lang="es-ES" sz="1600" kern="0" dirty="0"/>
              <a:t>Eso añadiría pasos adicionales, posiblemente hasta visitar todos los N elementos porque todo el arreglo podría contener duplicados del mismo valor.</a:t>
            </a:r>
          </a:p>
          <a:p>
            <a:pPr lvl="2"/>
            <a:r>
              <a:rPr lang="es-ES" sz="1600" kern="0" dirty="0"/>
              <a:t>En promedio, sin embargo, sería mucho menor.</a:t>
            </a:r>
          </a:p>
        </p:txBody>
      </p:sp>
    </p:spTree>
    <p:extLst>
      <p:ext uri="{BB962C8B-B14F-4D97-AF65-F5344CB8AC3E}">
        <p14:creationId xmlns:p14="http://schemas.microsoft.com/office/powerpoint/2010/main" val="776461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Inserción con duplicados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447800"/>
            <a:ext cx="822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s-ES" sz="2400" kern="0" dirty="0"/>
              <a:t>La inserción sigue siendo la misma para los arreglos ordenados cuando se permiten duplicados.</a:t>
            </a:r>
          </a:p>
          <a:p>
            <a:pPr lvl="1"/>
            <a:r>
              <a:rPr lang="es-ES" sz="2000" kern="0" dirty="0"/>
              <a:t>Si existe una clave duplicada, la búsqueda binaria encontrará uno de los duplicados e insertará el nuevo elemento junto a él.</a:t>
            </a:r>
          </a:p>
          <a:p>
            <a:pPr lvl="1"/>
            <a:r>
              <a:rPr lang="es-ES" sz="2000" kern="0" dirty="0"/>
              <a:t>Si el nuevo elemento tiene una clave única (no existe en el arreglo), se ordenará como antes.</a:t>
            </a:r>
          </a:p>
          <a:p>
            <a:r>
              <a:rPr lang="es-ES" sz="2400" kern="0" dirty="0"/>
              <a:t>La presencia de duplicados puede significar el desplazamiento de menos valores, si el elemento a insertar coincide con el valor de uno o más elementos existentes.</a:t>
            </a:r>
          </a:p>
          <a:p>
            <a:pPr lvl="1"/>
            <a:r>
              <a:rPr lang="es-ES" sz="2000" kern="0" dirty="0"/>
              <a:t>Pero esto no cambia significativamente el número medio de comparaciones y desplazamientos necesarios, que siguen siendo aproximadamente O(N).</a:t>
            </a:r>
            <a:endParaRPr lang="es-ES" sz="1200" kern="0" dirty="0"/>
          </a:p>
        </p:txBody>
      </p:sp>
    </p:spTree>
    <p:extLst>
      <p:ext uri="{BB962C8B-B14F-4D97-AF65-F5344CB8AC3E}">
        <p14:creationId xmlns:p14="http://schemas.microsoft.com/office/powerpoint/2010/main" val="28124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Eliminación con duplicados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447800"/>
            <a:ext cx="822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s-ES" sz="2400" kern="0" dirty="0"/>
              <a:t>Si sólo basta con eliminar uno de los elementos coincidentes.</a:t>
            </a:r>
          </a:p>
          <a:p>
            <a:pPr lvl="1"/>
            <a:r>
              <a:rPr lang="es-ES" sz="2000" kern="0" dirty="0"/>
              <a:t>Se puede utilizar la búsqueda binaria para encontrar el elemento y desplazar los elementos a su derecha para rellenar el hueco causado por su eliminación.</a:t>
            </a:r>
          </a:p>
          <a:p>
            <a:r>
              <a:rPr lang="es-ES" sz="2400" kern="0" dirty="0"/>
              <a:t>Si la eliminación requiere borrar todos los elementos coincidentes, la complejidad del proceso de eliminación es la misma que la de la operación de búsqueda: O(N)</a:t>
            </a:r>
          </a:p>
          <a:p>
            <a:pPr lvl="1"/>
            <a:r>
              <a:rPr lang="es-ES" sz="2000" kern="0" dirty="0"/>
              <a:t>Se necesitarían menos desplazamientos después de encontrar todos los duplicados porque se pueden desplazar valores sobre D celdas tan rápido como desplazarse sobre 1 celda, donde D es el número de elementos duplicados coincidentes.</a:t>
            </a:r>
          </a:p>
        </p:txBody>
      </p:sp>
    </p:spTree>
    <p:extLst>
      <p:ext uri="{BB962C8B-B14F-4D97-AF65-F5344CB8AC3E}">
        <p14:creationId xmlns:p14="http://schemas.microsoft.com/office/powerpoint/2010/main" val="14923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noProof="0" dirty="0">
                <a:solidFill>
                  <a:schemeClr val="accent2"/>
                </a:solidFill>
              </a:rPr>
              <a:t>Programa de prueba de la clase Array</a:t>
            </a:r>
            <a:endParaRPr lang="es-ES" altLang="en-US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447800"/>
            <a:ext cx="8229600" cy="132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endParaRPr lang="en-US" sz="2400" kern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FDF71E-623B-4E9A-AAE5-8D630E575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204296"/>
            <a:ext cx="6058800" cy="220578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066A4D1-A5E1-4305-B99E-2B67A541C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480289"/>
            <a:ext cx="6058800" cy="7240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40A53B-ED76-44AA-A259-9DE506A2EB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4416201"/>
            <a:ext cx="6058800" cy="4690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CE2A41-12F2-4EA1-9052-B21AC61F59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410078"/>
            <a:ext cx="2724530" cy="219105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30E5EE2-6441-4435-8A5A-5F12B6465424}"/>
              </a:ext>
            </a:extLst>
          </p:cNvPr>
          <p:cNvSpPr/>
          <p:nvPr/>
        </p:nvSpPr>
        <p:spPr bwMode="auto">
          <a:xfrm>
            <a:off x="3429000" y="4422104"/>
            <a:ext cx="990600" cy="228600"/>
          </a:xfrm>
          <a:prstGeom prst="rect">
            <a:avLst/>
          </a:prstGeom>
          <a:noFill/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13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noProof="0" dirty="0">
                <a:solidFill>
                  <a:schemeClr val="accent2"/>
                </a:solidFill>
              </a:rPr>
              <a:t>Programa de prueba de la clase Array</a:t>
            </a:r>
            <a:endParaRPr lang="es-ES" altLang="en-US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447800"/>
            <a:ext cx="8229600" cy="132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endParaRPr lang="en-US" sz="2400" kern="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9D5985F-A739-4B79-A845-117E0A61E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091158"/>
            <a:ext cx="6058800" cy="4899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998CDF-106C-4790-BE8F-E875E2D5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4408534"/>
            <a:ext cx="6058800" cy="4682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C019C8E-E235-4A31-B711-ACC2CFF3A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1828800"/>
            <a:ext cx="6058800" cy="4704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A92E8A5-AA50-4A5C-97FD-27E8D5DC87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0518" y="2418311"/>
            <a:ext cx="3562847" cy="400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C1137F-BAD7-4E84-B2D2-12BD5E9C6C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1465" y="3774397"/>
            <a:ext cx="3581900" cy="4001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10B838-374C-4DF7-A233-9BAF3F788C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0518" y="5030456"/>
            <a:ext cx="3581900" cy="2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82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noProof="0" dirty="0">
                <a:solidFill>
                  <a:schemeClr val="accent2"/>
                </a:solidFill>
              </a:rPr>
              <a:t>Programa de prueba de la clase Array</a:t>
            </a:r>
            <a:endParaRPr lang="es-ES" altLang="en-US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447800"/>
            <a:ext cx="8229600" cy="132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endParaRPr lang="en-US" sz="2400" kern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237FF10-3A85-4B84-B56E-84CE53046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536519"/>
            <a:ext cx="6058800" cy="47113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46BE905-94A7-4798-B8A0-FEBD001D6BEE}"/>
              </a:ext>
            </a:extLst>
          </p:cNvPr>
          <p:cNvSpPr/>
          <p:nvPr/>
        </p:nvSpPr>
        <p:spPr bwMode="auto">
          <a:xfrm>
            <a:off x="4267200" y="2553625"/>
            <a:ext cx="1219200" cy="228600"/>
          </a:xfrm>
          <a:prstGeom prst="rect">
            <a:avLst/>
          </a:prstGeom>
          <a:noFill/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94F9A5-FF36-455D-B566-0F40EE363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7921" y="3607678"/>
            <a:ext cx="5896957" cy="118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069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6FECA004-932D-4E38-B822-0654FFD484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noProof="0" dirty="0"/>
              <a:t>Temas</a:t>
            </a: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698BC4CC-9734-41AE-83DB-1CFE7D3A75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La herramienta de visualización de arreglos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Uso de listas en Python para implementar la clase Array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noProof="0" dirty="0">
                <a:solidFill>
                  <a:schemeClr val="accent2"/>
                </a:solidFill>
              </a:rPr>
              <a:t>Herramienta de visualización de arreglos ordenados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Búsqueda binaria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Código Python para una clase de arreglo ordenado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Almacenamiento de objetos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" altLang="en-US" sz="2400" b="0" noProof="0" dirty="0">
                <a:solidFill>
                  <a:schemeClr val="accent3">
                    <a:lumMod val="75000"/>
                  </a:schemeClr>
                </a:solidFill>
              </a:rPr>
              <a:t>¿Por qué no utilizar arreglos para todo?</a:t>
            </a:r>
          </a:p>
        </p:txBody>
      </p:sp>
    </p:spTree>
    <p:extLst>
      <p:ext uri="{BB962C8B-B14F-4D97-AF65-F5344CB8AC3E}">
        <p14:creationId xmlns:p14="http://schemas.microsoft.com/office/powerpoint/2010/main" val="3169527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noProof="0" dirty="0">
                <a:solidFill>
                  <a:schemeClr val="accent2"/>
                </a:solidFill>
              </a:rPr>
              <a:t>El arreglo ordenado</a:t>
            </a:r>
            <a:endParaRPr lang="es-ES" altLang="en-US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676400"/>
            <a:ext cx="82296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s-ES" sz="2400" kern="0" dirty="0"/>
              <a:t>Es un arreglo en el que los datos están ordenados de forma ascendente.</a:t>
            </a:r>
          </a:p>
          <a:p>
            <a:pPr lvl="1"/>
            <a:r>
              <a:rPr lang="es-ES" sz="2000" kern="0" dirty="0"/>
              <a:t>Es decir, el valor más pequeño en el índice 0, y cada celda con un valor mayor que la celda anterior.</a:t>
            </a:r>
          </a:p>
          <a:p>
            <a:r>
              <a:rPr lang="es-ES" sz="2400" kern="0" dirty="0"/>
              <a:t>Al insertar un elemento en este arreglo, hay que encontrar la ubicación correcta para la inserción:</a:t>
            </a:r>
          </a:p>
          <a:p>
            <a:pPr lvl="1"/>
            <a:r>
              <a:rPr lang="es-ES" sz="2000" kern="0" dirty="0"/>
              <a:t>Justo por encima de un valor menor y justo por debajo de uno mayor.</a:t>
            </a:r>
          </a:p>
          <a:p>
            <a:pPr lvl="1"/>
            <a:r>
              <a:rPr lang="es-ES" sz="2000" kern="0" dirty="0"/>
              <a:t>A continuación, todos los valores mayores deben desplazarse hacia arriba para hacer sitio.</a:t>
            </a:r>
          </a:p>
          <a:p>
            <a:pPr marL="0" indent="0">
              <a:buNone/>
            </a:pPr>
            <a:endParaRPr lang="es-ES" sz="2000" kern="0" dirty="0"/>
          </a:p>
        </p:txBody>
      </p:sp>
    </p:spTree>
    <p:extLst>
      <p:ext uri="{BB962C8B-B14F-4D97-AF65-F5344CB8AC3E}">
        <p14:creationId xmlns:p14="http://schemas.microsoft.com/office/powerpoint/2010/main" val="1714476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4400" kern="0" noProof="0" dirty="0"/>
              <a:t>¿Por qué se ordenan los datos?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2057400"/>
            <a:ext cx="82296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s-ES" sz="2400" kern="0" dirty="0"/>
              <a:t>Una ventaja es que se puede acelerar drásticamente los tiempos de búsqueda utilizando una búsqueda binaria.</a:t>
            </a:r>
          </a:p>
          <a:p>
            <a:r>
              <a:rPr lang="es-ES" sz="2400" kern="0" dirty="0"/>
              <a:t>Al mismo tiempo, la operación de inserción es más compleja porque debe encontrar la ubicación adecuada para cada nuevo elemento.</a:t>
            </a:r>
          </a:p>
        </p:txBody>
      </p:sp>
    </p:spTree>
    <p:extLst>
      <p:ext uri="{BB962C8B-B14F-4D97-AF65-F5344CB8AC3E}">
        <p14:creationId xmlns:p14="http://schemas.microsoft.com/office/powerpoint/2010/main" val="3006564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n-US" sz="4400" noProof="0" dirty="0">
                <a:solidFill>
                  <a:schemeClr val="accent2"/>
                </a:solidFill>
              </a:rPr>
              <a:t>Herramienta de visualización de arreglos ordenados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E6AD3B23-53DE-44FB-A3D3-7C6667889A17}"/>
              </a:ext>
            </a:extLst>
          </p:cNvPr>
          <p:cNvSpPr txBox="1">
            <a:spLocks/>
          </p:cNvSpPr>
          <p:nvPr/>
        </p:nvSpPr>
        <p:spPr bwMode="auto">
          <a:xfrm>
            <a:off x="457200" y="1600200"/>
            <a:ext cx="822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4211BB"/>
              </a:buClr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s-ES" sz="2400" kern="0" dirty="0"/>
              <a:t>Es como la herramienta de Visualización de arreglos, pero los datos están ordenados.</a:t>
            </a:r>
            <a:endParaRPr lang="es-ES" sz="2000" kern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CF2714-B762-4740-939E-46E8B95C0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13" y="2477368"/>
            <a:ext cx="5651573" cy="415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89248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007DC4"/>
      </a:accent2>
      <a:accent3>
        <a:srgbClr val="FFFFFF"/>
      </a:accent3>
      <a:accent4>
        <a:srgbClr val="000000"/>
      </a:accent4>
      <a:accent5>
        <a:srgbClr val="DAEDEF"/>
      </a:accent5>
      <a:accent6>
        <a:srgbClr val="007DC4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1203</Words>
  <Application>Microsoft Office PowerPoint</Application>
  <PresentationFormat>On-screen Show (4:3)</PresentationFormat>
  <Paragraphs>106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Courier New</vt:lpstr>
      <vt:lpstr>Default Design</vt:lpstr>
      <vt:lpstr>Una mejor implementación de la clase Array</vt:lpstr>
      <vt:lpstr>Una mejor implementación de la clase Array Cont.</vt:lpstr>
      <vt:lpstr>Programa de prueba de la clase Array</vt:lpstr>
      <vt:lpstr>Programa de prueba de la clase Array</vt:lpstr>
      <vt:lpstr>Programa de prueba de la clase Array</vt:lpstr>
      <vt:lpstr>Temas</vt:lpstr>
      <vt:lpstr>El arreglo ordenado</vt:lpstr>
      <vt:lpstr>¿Por qué se ordenan los datos?</vt:lpstr>
      <vt:lpstr>Herramienta de visualización de arreglos ordenados</vt:lpstr>
      <vt:lpstr>Búsqueda lineal</vt:lpstr>
      <vt:lpstr>Temas</vt:lpstr>
      <vt:lpstr>Búsqueda binaria</vt:lpstr>
      <vt:lpstr>El juego de los números</vt:lpstr>
      <vt:lpstr>Ejemplo de adivinanza numérica</vt:lpstr>
      <vt:lpstr>El juego de los números – optimizado</vt:lpstr>
      <vt:lpstr>El juego de los números – optimizado</vt:lpstr>
      <vt:lpstr>Ejemplo de una búsqueda binaria</vt:lpstr>
      <vt:lpstr>Búsqueda binaria Cont.</vt:lpstr>
      <vt:lpstr>Búsqueda binaria Cont.</vt:lpstr>
      <vt:lpstr>Búsqueda binaria en la herramienta de visualización arreglo ordenado</vt:lpstr>
      <vt:lpstr>Ejemplo de ejecución - Búsqueda</vt:lpstr>
      <vt:lpstr>Búsqueda con duplicados</vt:lpstr>
      <vt:lpstr>Inserción con duplicados</vt:lpstr>
      <vt:lpstr>Eliminación con duplicados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felix.ladstatter@ucjc.edu</dc:creator>
  <cp:keywords>, docId:B7A91A7A5ED36CDEDCC3A00E65858C10</cp:keywords>
  <cp:lastModifiedBy>Felix Ladstatter</cp:lastModifiedBy>
  <cp:revision>281</cp:revision>
  <dcterms:created xsi:type="dcterms:W3CDTF">2011-02-21T19:15:53Z</dcterms:created>
  <dcterms:modified xsi:type="dcterms:W3CDTF">2025-02-17T16:10:00Z</dcterms:modified>
</cp:coreProperties>
</file>

<file path=docProps/thumbnail.jpeg>
</file>